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7" r:id="rId5"/>
    <p:sldId id="279" r:id="rId6"/>
    <p:sldId id="262" r:id="rId7"/>
    <p:sldId id="259" r:id="rId8"/>
    <p:sldId id="260" r:id="rId9"/>
    <p:sldId id="261" r:id="rId10"/>
    <p:sldId id="257" r:id="rId11"/>
    <p:sldId id="268" r:id="rId12"/>
    <p:sldId id="269" r:id="rId13"/>
    <p:sldId id="270" r:id="rId14"/>
    <p:sldId id="278" r:id="rId1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6247" autoAdjust="0"/>
  </p:normalViewPr>
  <p:slideViewPr>
    <p:cSldViewPr snapToGrid="0">
      <p:cViewPr varScale="1">
        <p:scale>
          <a:sx n="97" d="100"/>
          <a:sy n="97" d="100"/>
        </p:scale>
        <p:origin x="13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936819-4914-45EE-BBCC-05890010892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2CC231-3AF1-4AD4-9D61-E7C9D4A6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34E4D7-54E7-4570-92E9-A76A1CC4C67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3A75D-DFAF-403B-B2F8-80450D0A2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8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Utilization Plan Timing- Must be received no later than 7 days after the letting, shortens to 5 days in 2017</a:t>
            </a:r>
          </a:p>
          <a:p>
            <a:endParaRPr lang="en-US" dirty="0" smtClean="0"/>
          </a:p>
          <a:p>
            <a:r>
              <a:rPr lang="en-US" dirty="0" smtClean="0"/>
              <a:t>Increased reporting requirements that may require additional data collection</a:t>
            </a:r>
          </a:p>
          <a:p>
            <a:endParaRPr lang="en-US" dirty="0" smtClean="0"/>
          </a:p>
          <a:p>
            <a:r>
              <a:rPr lang="en-US" dirty="0" smtClean="0"/>
              <a:t>Good Faith Efforts if the goal cannot be met must be documented prior to award of contract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A75D-DFAF-403B-B2F8-80450D0A28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1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9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4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7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7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AFFD-16A9-4771-865C-468DE66242D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1A34-C413-453B-B161-E595A052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80310" y="1131094"/>
            <a:ext cx="5326380" cy="16410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FHWA Perspective on Risk and Other Highlights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489" y="2663041"/>
            <a:ext cx="4417620" cy="331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9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6782" y="1131094"/>
            <a:ext cx="5628905" cy="994172"/>
          </a:xfrm>
        </p:spPr>
        <p:txBody>
          <a:bodyPr/>
          <a:lstStyle/>
          <a:p>
            <a:r>
              <a:rPr lang="en-US" b="1" dirty="0" smtClean="0"/>
              <a:t>Risk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407" y="2226469"/>
            <a:ext cx="5658593" cy="3263504"/>
          </a:xfrm>
        </p:spPr>
        <p:txBody>
          <a:bodyPr/>
          <a:lstStyle/>
          <a:p>
            <a:r>
              <a:rPr lang="en-US" dirty="0" smtClean="0"/>
              <a:t>Risk management and Partnering go hand in hand</a:t>
            </a:r>
          </a:p>
          <a:p>
            <a:r>
              <a:rPr lang="en-US" dirty="0" smtClean="0"/>
              <a:t>It’s very difficult to manage risk without the tools used in Partnering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FHWA Approach to Risk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Risk Based Stewardship &amp; Oversight</a:t>
            </a:r>
          </a:p>
          <a:p>
            <a:r>
              <a:rPr lang="en-US" dirty="0" smtClean="0"/>
              <a:t>Process was started in 2013</a:t>
            </a:r>
          </a:p>
          <a:p>
            <a:r>
              <a:rPr lang="en-US" dirty="0" smtClean="0"/>
              <a:t>Structured around 3 areas</a:t>
            </a:r>
          </a:p>
          <a:p>
            <a:pPr lvl="1"/>
            <a:r>
              <a:rPr lang="en-US" dirty="0" smtClean="0"/>
              <a:t>Project level (PoDI, PoCI)</a:t>
            </a:r>
          </a:p>
          <a:p>
            <a:pPr lvl="1"/>
            <a:r>
              <a:rPr lang="en-US" dirty="0" smtClean="0"/>
              <a:t>Program level (Process Reviews, Committees, Task Forces)</a:t>
            </a:r>
          </a:p>
          <a:p>
            <a:pPr lvl="1"/>
            <a:r>
              <a:rPr lang="en-US" dirty="0" smtClean="0"/>
              <a:t>Compliance Assurance Program (CAP)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FHWA Approach to Risk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 smtClean="0"/>
              <a:t>Stewardship &amp; Oversight Agreement with ODOT</a:t>
            </a:r>
          </a:p>
          <a:p>
            <a:pPr lvl="1"/>
            <a:r>
              <a:rPr lang="en-US" dirty="0" smtClean="0"/>
              <a:t>Establishes roles and responsibilities</a:t>
            </a:r>
          </a:p>
          <a:p>
            <a:pPr lvl="1"/>
            <a:r>
              <a:rPr lang="en-US" dirty="0" smtClean="0"/>
              <a:t>Documents requirements involving manuals, programmatic agreements, &amp; procedures</a:t>
            </a:r>
          </a:p>
          <a:p>
            <a:pPr lvl="1"/>
            <a:r>
              <a:rPr lang="en-US" dirty="0" smtClean="0"/>
              <a:t>Dispute Resolution Process</a:t>
            </a:r>
          </a:p>
          <a:p>
            <a:pPr marL="3429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04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FHWA Approach to Risk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0226" y="2226469"/>
            <a:ext cx="5450774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Projects of Division Interest (PoDI)</a:t>
            </a:r>
          </a:p>
          <a:p>
            <a:pPr lvl="1"/>
            <a:r>
              <a:rPr lang="en-US" dirty="0" smtClean="0"/>
              <a:t>Complex and/or expensive projects</a:t>
            </a:r>
          </a:p>
          <a:p>
            <a:pPr lvl="1"/>
            <a:r>
              <a:rPr lang="en-US" dirty="0" smtClean="0"/>
              <a:t>Monitoring progress and issues</a:t>
            </a:r>
          </a:p>
          <a:p>
            <a:r>
              <a:rPr lang="en-US" dirty="0" smtClean="0"/>
              <a:t>Compliance Assurance Program (CAP)</a:t>
            </a:r>
          </a:p>
          <a:p>
            <a:pPr lvl="1"/>
            <a:r>
              <a:rPr lang="en-US" dirty="0" smtClean="0"/>
              <a:t>Statistically based random sample</a:t>
            </a:r>
            <a:endParaRPr lang="en-US" dirty="0"/>
          </a:p>
          <a:p>
            <a:pPr lvl="1"/>
            <a:r>
              <a:rPr lang="en-US" dirty="0" smtClean="0"/>
              <a:t>Check of program requirements</a:t>
            </a:r>
          </a:p>
          <a:p>
            <a:r>
              <a:rPr lang="en-US" dirty="0" smtClean="0"/>
              <a:t>Program Level Reviews</a:t>
            </a:r>
          </a:p>
          <a:p>
            <a:pPr lvl="1"/>
            <a:r>
              <a:rPr lang="en-US" dirty="0" smtClean="0"/>
              <a:t>Selected samples of projects or program elements</a:t>
            </a:r>
          </a:p>
          <a:p>
            <a:pPr lvl="1"/>
            <a:r>
              <a:rPr lang="en-US" dirty="0" smtClean="0"/>
              <a:t>Detailed review of processes/program elements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2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FHWA Approach to Risk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0226" y="2226469"/>
            <a:ext cx="5450774" cy="3263504"/>
          </a:xfrm>
        </p:spPr>
        <p:txBody>
          <a:bodyPr/>
          <a:lstStyle/>
          <a:p>
            <a:r>
              <a:rPr lang="en-US" dirty="0" smtClean="0"/>
              <a:t>Projects of Division Interest (PoDI)</a:t>
            </a:r>
          </a:p>
          <a:p>
            <a:pPr lvl="1"/>
            <a:r>
              <a:rPr lang="en-US" dirty="0" smtClean="0"/>
              <a:t>Includes FHWA Major Projects</a:t>
            </a:r>
          </a:p>
          <a:p>
            <a:r>
              <a:rPr lang="en-US" dirty="0" smtClean="0"/>
              <a:t>Active Construction</a:t>
            </a:r>
          </a:p>
          <a:p>
            <a:pPr lvl="1"/>
            <a:r>
              <a:rPr lang="en-US" dirty="0" smtClean="0"/>
              <a:t>PoDI Projects</a:t>
            </a:r>
          </a:p>
          <a:p>
            <a:pPr lvl="2"/>
            <a:r>
              <a:rPr lang="en-US" dirty="0" smtClean="0"/>
              <a:t>  40 Projects     $2.6 billion</a:t>
            </a:r>
          </a:p>
          <a:p>
            <a:pPr lvl="1"/>
            <a:r>
              <a:rPr lang="en-US" dirty="0" smtClean="0"/>
              <a:t>ODOT Projects</a:t>
            </a:r>
          </a:p>
          <a:p>
            <a:pPr lvl="2"/>
            <a:r>
              <a:rPr lang="en-US" dirty="0" smtClean="0"/>
              <a:t>970 Projects     $4.9 billion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9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GROW AMERICA Proposal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8845" y="2226469"/>
            <a:ext cx="5350121" cy="3263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Administration’s Proposal</a:t>
            </a:r>
          </a:p>
          <a:p>
            <a:r>
              <a:rPr lang="en-US" dirty="0" smtClean="0"/>
              <a:t>6 Years in length</a:t>
            </a:r>
          </a:p>
          <a:p>
            <a:r>
              <a:rPr lang="en-US" dirty="0" smtClean="0"/>
              <a:t>$317 billion for highways and bridges</a:t>
            </a:r>
          </a:p>
          <a:p>
            <a:r>
              <a:rPr lang="en-US" dirty="0" smtClean="0"/>
              <a:t>$115 billion for transit and transportation options</a:t>
            </a:r>
          </a:p>
          <a:p>
            <a:r>
              <a:rPr lang="en-US" dirty="0" smtClean="0"/>
              <a:t>More details available at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www.dot.gov/grow-america</a:t>
            </a:r>
          </a:p>
        </p:txBody>
      </p:sp>
    </p:spTree>
    <p:extLst>
      <p:ext uri="{BB962C8B-B14F-4D97-AF65-F5344CB8AC3E}">
        <p14:creationId xmlns:p14="http://schemas.microsoft.com/office/powerpoint/2010/main" val="8356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GROW AMERICA Proposal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86" y="2208655"/>
            <a:ext cx="5424055" cy="32635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$140.8 billion for work on the National Highway System</a:t>
            </a:r>
          </a:p>
          <a:p>
            <a:r>
              <a:rPr lang="en-US" dirty="0" smtClean="0"/>
              <a:t>$29.4 billion for the Fix-it-First Initiative</a:t>
            </a:r>
          </a:p>
          <a:p>
            <a:pPr lvl="1"/>
            <a:r>
              <a:rPr lang="en-US" dirty="0" smtClean="0"/>
              <a:t>Will target structurally deficient Interstate bridges and poor pavement conditions on the National Highway System</a:t>
            </a:r>
            <a:endParaRPr lang="en-US" dirty="0"/>
          </a:p>
          <a:p>
            <a:r>
              <a:rPr lang="en-US" dirty="0" smtClean="0"/>
              <a:t>$16 billion for the Highway Safety        	Improvement Program</a:t>
            </a:r>
          </a:p>
        </p:txBody>
      </p:sp>
    </p:spTree>
    <p:extLst>
      <p:ext uri="{BB962C8B-B14F-4D97-AF65-F5344CB8AC3E}">
        <p14:creationId xmlns:p14="http://schemas.microsoft.com/office/powerpoint/2010/main" val="30138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/>
          <a:lstStyle/>
          <a:p>
            <a:r>
              <a:rPr lang="en-US" b="1" dirty="0" smtClean="0"/>
              <a:t>DBE </a:t>
            </a:r>
            <a:r>
              <a:rPr lang="en-US" b="1" dirty="0"/>
              <a:t>Final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 smtClean="0"/>
              <a:t>49 </a:t>
            </a:r>
            <a:r>
              <a:rPr lang="en-US" dirty="0"/>
              <a:t>CFR 26.53 </a:t>
            </a:r>
          </a:p>
          <a:p>
            <a:r>
              <a:rPr lang="en-US" dirty="0"/>
              <a:t>New Rule was effective November 3</a:t>
            </a:r>
            <a:r>
              <a:rPr lang="en-US" baseline="30000" dirty="0"/>
              <a:t>rd</a:t>
            </a:r>
            <a:r>
              <a:rPr lang="en-US" dirty="0"/>
              <a:t> 2014</a:t>
            </a:r>
          </a:p>
          <a:p>
            <a:r>
              <a:rPr lang="en-US" dirty="0"/>
              <a:t>Major Changes to Good Faith Effort and Utilization Plan</a:t>
            </a:r>
          </a:p>
          <a:p>
            <a:r>
              <a:rPr lang="en-US" dirty="0"/>
              <a:t>Reporting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3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Implementation of New Programs and Partnering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36322" y="2326822"/>
            <a:ext cx="5272644" cy="3163151"/>
          </a:xfrm>
        </p:spPr>
        <p:txBody>
          <a:bodyPr/>
          <a:lstStyle/>
          <a:p>
            <a:r>
              <a:rPr lang="en-US" dirty="0" smtClean="0"/>
              <a:t>Successful Implementation requires</a:t>
            </a:r>
          </a:p>
          <a:p>
            <a:pPr lvl="1"/>
            <a:r>
              <a:rPr lang="en-US" dirty="0" smtClean="0"/>
              <a:t>Clear and open communication between all involved</a:t>
            </a:r>
          </a:p>
          <a:p>
            <a:pPr lvl="1"/>
            <a:r>
              <a:rPr lang="en-US" dirty="0" smtClean="0"/>
              <a:t>Appropriate Dispute resolution Processes</a:t>
            </a:r>
          </a:p>
          <a:p>
            <a:pPr lvl="1"/>
            <a:r>
              <a:rPr lang="en-US" dirty="0" smtClean="0"/>
              <a:t>Clear understanding of everyone’s roles</a:t>
            </a:r>
          </a:p>
        </p:txBody>
      </p:sp>
    </p:spTree>
    <p:extLst>
      <p:ext uri="{BB962C8B-B14F-4D97-AF65-F5344CB8AC3E}">
        <p14:creationId xmlns:p14="http://schemas.microsoft.com/office/powerpoint/2010/main" val="2928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/>
          <a:lstStyle/>
          <a:p>
            <a:r>
              <a:rPr lang="en-US" b="1" dirty="0" smtClean="0"/>
              <a:t>Methods to Shift Risk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/>
              <a:t>Changes to programs and processes</a:t>
            </a:r>
          </a:p>
          <a:p>
            <a:r>
              <a:rPr lang="en-US" dirty="0"/>
              <a:t>Contract Clauses</a:t>
            </a:r>
          </a:p>
          <a:p>
            <a:r>
              <a:rPr lang="en-US" dirty="0"/>
              <a:t>Contracting Methods</a:t>
            </a:r>
          </a:p>
          <a:p>
            <a:r>
              <a:rPr lang="en-US" dirty="0"/>
              <a:t>Project Practices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7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Program and Process Examples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 smtClean="0"/>
              <a:t>Local Public Agency Program</a:t>
            </a:r>
          </a:p>
          <a:p>
            <a:r>
              <a:rPr lang="en-US" dirty="0" smtClean="0"/>
              <a:t>Various Producer/Supplier Quality Assurance processes</a:t>
            </a:r>
          </a:p>
          <a:p>
            <a:pPr lvl="1"/>
            <a:r>
              <a:rPr lang="en-US" dirty="0" smtClean="0"/>
              <a:t>Aggregates</a:t>
            </a:r>
          </a:p>
          <a:p>
            <a:pPr lvl="1"/>
            <a:r>
              <a:rPr lang="en-US" dirty="0" smtClean="0"/>
              <a:t>Approved/Qualified Products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/>
          <a:lstStyle/>
          <a:p>
            <a:r>
              <a:rPr lang="en-US" b="1" dirty="0" smtClean="0"/>
              <a:t>Contract Clauses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 smtClean="0"/>
              <a:t>Contractor Quality Control</a:t>
            </a:r>
          </a:p>
          <a:p>
            <a:r>
              <a:rPr lang="en-US" dirty="0" smtClean="0"/>
              <a:t>Incentives and Disincentives</a:t>
            </a:r>
          </a:p>
          <a:p>
            <a:pPr lvl="1"/>
            <a:r>
              <a:rPr lang="en-US" dirty="0" smtClean="0"/>
              <a:t>A+B</a:t>
            </a:r>
          </a:p>
          <a:p>
            <a:pPr lvl="1"/>
            <a:r>
              <a:rPr lang="en-US" dirty="0" smtClean="0"/>
              <a:t>Lump Sum</a:t>
            </a:r>
          </a:p>
          <a:p>
            <a:pPr lvl="1"/>
            <a:r>
              <a:rPr lang="en-US" dirty="0" smtClean="0"/>
              <a:t>No Excuse Bonuses</a:t>
            </a:r>
          </a:p>
        </p:txBody>
      </p:sp>
    </p:spTree>
    <p:extLst>
      <p:ext uri="{BB962C8B-B14F-4D97-AF65-F5344CB8AC3E}">
        <p14:creationId xmlns:p14="http://schemas.microsoft.com/office/powerpoint/2010/main" val="12804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5688" y="1131094"/>
            <a:ext cx="5575466" cy="994172"/>
          </a:xfrm>
        </p:spPr>
        <p:txBody>
          <a:bodyPr/>
          <a:lstStyle/>
          <a:p>
            <a:r>
              <a:rPr lang="en-US" b="1" dirty="0" smtClean="0"/>
              <a:t>Contracting Methods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8192" y="2226469"/>
            <a:ext cx="5450774" cy="3263504"/>
          </a:xfrm>
        </p:spPr>
        <p:txBody>
          <a:bodyPr/>
          <a:lstStyle/>
          <a:p>
            <a:r>
              <a:rPr lang="en-US" dirty="0" smtClean="0"/>
              <a:t>CMGC</a:t>
            </a:r>
          </a:p>
          <a:p>
            <a:r>
              <a:rPr lang="en-US" dirty="0" smtClean="0"/>
              <a:t>Design/Build</a:t>
            </a:r>
          </a:p>
          <a:p>
            <a:r>
              <a:rPr lang="en-US" dirty="0" smtClean="0"/>
              <a:t>Design/Build/Finance/Operate/Maintain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3F82C0E416344BB52A49E32F55FC1" ma:contentTypeVersion="0" ma:contentTypeDescription="Create a new document." ma:contentTypeScope="" ma:versionID="8ddb508e366312baaea4f709994329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4C7607-0E39-4C82-831E-EA202F182B3D}"/>
</file>

<file path=customXml/itemProps2.xml><?xml version="1.0" encoding="utf-8"?>
<ds:datastoreItem xmlns:ds="http://schemas.openxmlformats.org/officeDocument/2006/customXml" ds:itemID="{92B2C570-6839-494A-A5D2-EA746BC619E7}"/>
</file>

<file path=customXml/itemProps3.xml><?xml version="1.0" encoding="utf-8"?>
<ds:datastoreItem xmlns:ds="http://schemas.openxmlformats.org/officeDocument/2006/customXml" ds:itemID="{ADC05319-422D-4C3A-8F31-0EDCDD87B0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402</Words>
  <Application>Microsoft Office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FHWA Perspective on Risk and Other Highlights</vt:lpstr>
      <vt:lpstr>GROW AMERICA Proposal</vt:lpstr>
      <vt:lpstr>GROW AMERICA Proposal</vt:lpstr>
      <vt:lpstr>DBE Final Rule</vt:lpstr>
      <vt:lpstr>Implementation of New Programs and Partnering</vt:lpstr>
      <vt:lpstr>Methods to Shift Risk</vt:lpstr>
      <vt:lpstr>Program and Process Examples</vt:lpstr>
      <vt:lpstr>Contract Clauses</vt:lpstr>
      <vt:lpstr>Contracting Methods</vt:lpstr>
      <vt:lpstr>Risk Management</vt:lpstr>
      <vt:lpstr>FHWA Approach to Risk Management</vt:lpstr>
      <vt:lpstr>FHWA Approach to Risk Management</vt:lpstr>
      <vt:lpstr>FHWA Approach to Risk Management</vt:lpstr>
      <vt:lpstr>FHWA Approach to Risk Management</vt:lpstr>
    </vt:vector>
  </TitlesOfParts>
  <Company>Ohio Dept.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Claudette Durham</dc:creator>
  <cp:lastModifiedBy>Claudette Durham</cp:lastModifiedBy>
  <cp:revision>21</cp:revision>
  <cp:lastPrinted>2015-02-27T12:24:45Z</cp:lastPrinted>
  <dcterms:created xsi:type="dcterms:W3CDTF">2015-01-30T17:21:05Z</dcterms:created>
  <dcterms:modified xsi:type="dcterms:W3CDTF">2015-03-13T17:01:15Z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0x01010031B3F82C0E416344BB52A49E32F55FC1</vt:lpwstr>
  </property>
</Properties>
</file>